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503" r:id="rId4"/>
  </p:sldMasterIdLst>
  <p:notesMasterIdLst>
    <p:notesMasterId r:id="rId21"/>
  </p:notesMasterIdLst>
  <p:sldIdLst>
    <p:sldId id="310" r:id="rId5"/>
    <p:sldId id="307" r:id="rId6"/>
    <p:sldId id="324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362795"/>
    <a:srgbClr val="00FF00"/>
    <a:srgbClr val="00FFFF"/>
    <a:srgbClr val="10103D"/>
    <a:srgbClr val="D4D0E9"/>
    <a:srgbClr val="FFFFFF"/>
    <a:srgbClr val="439EB7"/>
    <a:srgbClr val="000000"/>
    <a:srgbClr val="212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6:34.098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0 0 24575,'7'0'0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8:14:32.456"/>
    </inkml:context>
    <inkml:brush xml:id="br0">
      <inkml:brushProperty name="width" value="0.35" units="cm"/>
      <inkml:brushProperty name="height" value="0.35" units="cm"/>
      <inkml:brushProperty name="color" value="#45226C"/>
    </inkml:brush>
  </inkml:definitions>
  <inkml:trace contextRef="#ctx0" brushRef="#br0">1 0 24575,'2699'0'0,"-2659"2"0,0 2 0,40 9 0,39 4 0,10-14 0,-83-3 0,0 2 0,81 12 0,-59-3-341,0-3 0,0-3-1,76-5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microsoft.com/en-us/office/edit-your-school-presentation-44445997-6769-4d44-8b30-f9e3050adbfb?ui=en-us&amp;rs=en-us&amp;ad=us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987" y="884255"/>
            <a:ext cx="5148105" cy="285751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 b="1" cap="all" baseline="0"/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B5661-7CA8-2748-8523-AD0DFD354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057" y="4552915"/>
            <a:ext cx="5030036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04BD1D-781E-E27B-949C-49484EB0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057" y="4928790"/>
            <a:ext cx="5030036" cy="15026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cxnSp>
        <p:nvCxnSpPr>
          <p:cNvPr id="13" name="Straight Connector 12" title="Verticle Rule Line">
            <a:extLst>
              <a:ext uri="{FF2B5EF4-FFF2-40B4-BE49-F238E27FC236}">
                <a16:creationId xmlns:a16="http://schemas.microsoft.com/office/drawing/2014/main" id="{CE266693-B86C-0A7F-4122-5AFA50286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63268" y="4083933"/>
            <a:ext cx="1253208" cy="0"/>
          </a:xfrm>
          <a:prstGeom prst="line">
            <a:avLst/>
          </a:prstGeom>
          <a:ln w="76200">
            <a:solidFill>
              <a:schemeClr val="accent2"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FF9B1CD-0F75-2582-F5BC-0027F62F8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8657" y="1064814"/>
            <a:ext cx="4884723" cy="5024485"/>
          </a:xfrm>
          <a:prstGeom prst="ellipse">
            <a:avLst/>
          </a:prstGeom>
          <a:ln w="952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 </a:t>
            </a:r>
          </a:p>
        </p:txBody>
      </p:sp>
    </p:spTree>
    <p:extLst>
      <p:ext uri="{BB962C8B-B14F-4D97-AF65-F5344CB8AC3E}">
        <p14:creationId xmlns:p14="http://schemas.microsoft.com/office/powerpoint/2010/main" val="265495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865" y="440766"/>
            <a:ext cx="10506386" cy="58658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200" b="1" cap="all" baseline="0"/>
            </a:lvl1pPr>
          </a:lstStyle>
          <a:p>
            <a:r>
              <a:rPr lang="en-US" dirty="0"/>
              <a:t>Add Title </a:t>
            </a:r>
          </a:p>
        </p:txBody>
      </p:sp>
      <p:cxnSp>
        <p:nvCxnSpPr>
          <p:cNvPr id="13" name="Straight Connector 12" title="Verticle Rule Line">
            <a:extLst>
              <a:ext uri="{FF2B5EF4-FFF2-40B4-BE49-F238E27FC236}">
                <a16:creationId xmlns:a16="http://schemas.microsoft.com/office/drawing/2014/main" id="{CE266693-B86C-0A7F-4122-5AFA50286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370880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/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B18601-29B7-CEC1-B476-E63FC26258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08647" y="1497208"/>
            <a:ext cx="8266112" cy="45418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59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F2E5F8C-6D58-8F32-B51F-0C3D8A348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3739" y="0"/>
            <a:ext cx="7938261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865" y="440766"/>
            <a:ext cx="10506386" cy="58658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200" b="1" cap="all" baseline="0"/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04BD1D-781E-E27B-949C-49484EB0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865" y="1665516"/>
            <a:ext cx="2492882" cy="350687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266693-B86C-0A7F-4122-5AFA50286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370880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FDCB9-AEA4-F924-769F-D7879C1F8D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2978" y="1532515"/>
            <a:ext cx="777240" cy="777240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9144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1B55E6-D30C-94A2-74A3-7753E4C42B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1376" y="1355087"/>
            <a:ext cx="5052635" cy="113209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472EDF-4FA4-A513-0E98-D822B8C958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2978" y="3030332"/>
            <a:ext cx="777240" cy="777240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9144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1466440-7F75-D2E2-E6A5-0B6934E0C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1375" y="2852903"/>
            <a:ext cx="5052635" cy="113209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67C585A-7EB8-F39C-0B1A-47CB38C471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22978" y="4528149"/>
            <a:ext cx="777240" cy="777240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9144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F912DBC-B36A-7029-667C-F84395533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1375" y="4350721"/>
            <a:ext cx="5052635" cy="113209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8873926-7B78-3D8B-7329-EF50EAE68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52471" y="983016"/>
            <a:ext cx="7176252" cy="4806702"/>
            <a:chOff x="3843454" y="907788"/>
            <a:chExt cx="7789936" cy="521775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085623-B323-15BB-984D-DDE69D4B9587}"/>
                </a:ext>
              </a:extLst>
            </p:cNvPr>
            <p:cNvSpPr/>
            <p:nvPr/>
          </p:nvSpPr>
          <p:spPr>
            <a:xfrm>
              <a:off x="3843454" y="3122988"/>
              <a:ext cx="3002552" cy="3002552"/>
            </a:xfrm>
            <a:prstGeom prst="ellipse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C7E221-8D2B-CBFC-68D6-839D5E0657F8}"/>
                </a:ext>
              </a:extLst>
            </p:cNvPr>
            <p:cNvSpPr/>
            <p:nvPr/>
          </p:nvSpPr>
          <p:spPr>
            <a:xfrm>
              <a:off x="8630838" y="907788"/>
              <a:ext cx="3002552" cy="3002552"/>
            </a:xfrm>
            <a:prstGeom prst="ellipse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75363E9-2831-22C4-5953-A85CCD374559}"/>
                </a:ext>
              </a:extLst>
            </p:cNvPr>
            <p:cNvSpPr/>
            <p:nvPr/>
          </p:nvSpPr>
          <p:spPr>
            <a:xfrm>
              <a:off x="6431113" y="2040522"/>
              <a:ext cx="2786092" cy="2786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9BC358-DA62-078E-A1CA-3210A4B84823}"/>
                </a:ext>
              </a:extLst>
            </p:cNvPr>
            <p:cNvSpPr/>
            <p:nvPr/>
          </p:nvSpPr>
          <p:spPr>
            <a:xfrm>
              <a:off x="6214653" y="1838034"/>
              <a:ext cx="3201728" cy="320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865" y="440766"/>
            <a:ext cx="10506386" cy="58658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200" b="1" cap="all" baseline="0"/>
            </a:lvl1pPr>
          </a:lstStyle>
          <a:p>
            <a:r>
              <a:rPr lang="en-US" dirty="0"/>
              <a:t>Add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266693-B86C-0A7F-4122-5AFA50286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370880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AB175B-864E-BA0F-E983-C33054BB0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865" y="1665516"/>
            <a:ext cx="2492882" cy="350687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04BD1D-781E-E27B-949C-49484EB0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561" y="3838475"/>
            <a:ext cx="2146157" cy="98473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E2C736-388B-9EFD-81DA-A15F750F95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5561" y="4857546"/>
            <a:ext cx="2146157" cy="3148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2E321BD-9A11-AE29-8459-9C200AF797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3442" y="2753783"/>
            <a:ext cx="1984267" cy="94857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6DD92F1-24D0-50C9-4AB7-DC84EC5DEA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490" y="3702356"/>
            <a:ext cx="1984267" cy="31771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FE4CF5-A2F0-8B32-3770-9CAA8D022A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1447" y="1712736"/>
            <a:ext cx="1984267" cy="89606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79E692B-5B0D-1A20-90E6-6E364FBB4E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1447" y="2608801"/>
            <a:ext cx="1984267" cy="3651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/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9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F2E5F8C-6D58-8F32-B51F-0C3D8A348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3739" y="0"/>
            <a:ext cx="7938261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17" y="269182"/>
            <a:ext cx="3362008" cy="119642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="1" cap="all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04BD1D-781E-E27B-949C-49484EB0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816" y="2100107"/>
            <a:ext cx="2899443" cy="307228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266693-B86C-0A7F-4122-5AFA50286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802953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38A35A-0479-9C12-5A6F-E459151CA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3485" y="873373"/>
            <a:ext cx="1463040" cy="1463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36BCCE0-8E96-CFD7-773F-6DD3495331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59245" y="1239133"/>
            <a:ext cx="73152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1B55E6-D30C-94A2-74A3-7753E4C42B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17" y="2504151"/>
            <a:ext cx="1636776" cy="8218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12D6E0-52A8-9730-81A1-85A486A1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2181" y="873373"/>
            <a:ext cx="1463040" cy="1463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DDE02828-F855-FC8F-BE08-3709165F93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867941" y="1239133"/>
            <a:ext cx="73152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54A6-5E2E-B227-1A26-0180BD3790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5313" y="2504151"/>
            <a:ext cx="1636776" cy="8218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C45418-A5D9-CF6D-A126-CFC582205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10877" y="873373"/>
            <a:ext cx="1463040" cy="1463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C9960172-8670-373D-A621-80693CE45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76637" y="1239133"/>
            <a:ext cx="73152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4550A4-3E55-BC7E-8E76-D618452D3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4009" y="2504151"/>
            <a:ext cx="1636776" cy="8218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3DC7D4-9A01-6517-BBA3-25985ED3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3485" y="3507830"/>
            <a:ext cx="1463040" cy="1463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27">
            <a:extLst>
              <a:ext uri="{FF2B5EF4-FFF2-40B4-BE49-F238E27FC236}">
                <a16:creationId xmlns:a16="http://schemas.microsoft.com/office/drawing/2014/main" id="{8B660B9C-1FDD-B66C-4771-6927C706C1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59245" y="3895767"/>
            <a:ext cx="73152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EDB5D2-20DC-E42D-81A3-DD675DB5DA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6617" y="5112564"/>
            <a:ext cx="1636776" cy="8218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E0A5FF-B1AF-63A9-AB13-9C59EC05F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2181" y="3507830"/>
            <a:ext cx="1463040" cy="1463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27">
            <a:extLst>
              <a:ext uri="{FF2B5EF4-FFF2-40B4-BE49-F238E27FC236}">
                <a16:creationId xmlns:a16="http://schemas.microsoft.com/office/drawing/2014/main" id="{CE1131E2-6ABA-CCF9-F1A8-115DB733B6E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67941" y="3895767"/>
            <a:ext cx="73152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1333C39-8C83-07F1-DB19-333B85C4D5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5313" y="5122612"/>
            <a:ext cx="1636776" cy="8218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5DEC11-1F32-4EAC-3FA0-360A3FEB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10877" y="3507830"/>
            <a:ext cx="1463040" cy="1463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27">
            <a:extLst>
              <a:ext uri="{FF2B5EF4-FFF2-40B4-BE49-F238E27FC236}">
                <a16:creationId xmlns:a16="http://schemas.microsoft.com/office/drawing/2014/main" id="{ADD5603E-E24A-E9C5-D35F-A38DC46658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76637" y="3895767"/>
            <a:ext cx="73152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65FCE6B-F5AD-CA04-8BC6-D677E90648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4009" y="5122612"/>
            <a:ext cx="1636776" cy="82185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865" y="440766"/>
            <a:ext cx="10506386" cy="58658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200" b="1" cap="all" baseline="0"/>
            </a:lvl1pPr>
          </a:lstStyle>
          <a:p>
            <a:r>
              <a:rPr lang="en-US" dirty="0"/>
              <a:t>Add Title </a:t>
            </a:r>
          </a:p>
        </p:txBody>
      </p:sp>
      <p:cxnSp>
        <p:nvCxnSpPr>
          <p:cNvPr id="13" name="Straight Connector 12" descr="Verticle Rule Line" title="Verticle Rule Line">
            <a:extLst>
              <a:ext uri="{FF2B5EF4-FFF2-40B4-BE49-F238E27FC236}">
                <a16:creationId xmlns:a16="http://schemas.microsoft.com/office/drawing/2014/main" id="{CE266693-B86C-0A7F-4122-5AFA50286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370880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9171D-B8A1-3D4F-8F0C-145874B4BC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08647" y="1497208"/>
            <a:ext cx="8266112" cy="247189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0BFEB1E-8991-0667-6BDA-AFC8E1A81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647" y="4270548"/>
            <a:ext cx="8265604" cy="1090244"/>
          </a:xfrm>
        </p:spPr>
        <p:txBody>
          <a:bodyPr lIns="137160" tIns="0" rIns="0" bIns="0" numCol="3" spcCol="640080">
            <a:normAutofit/>
          </a:bodyPr>
          <a:lstStyle>
            <a:lvl1pPr marL="182880" indent="-347472">
              <a:lnSpc>
                <a:spcPct val="150000"/>
              </a:lnSpc>
              <a:buFont typeface="Arial" panose="020B0604020202020204" pitchFamily="34" charset="0"/>
              <a:buChar char="•"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/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865" y="214692"/>
            <a:ext cx="3713700" cy="12459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="1" cap="all" baseline="0"/>
            </a:lvl1pPr>
          </a:lstStyle>
          <a:p>
            <a:r>
              <a:rPr lang="en-US" dirty="0"/>
              <a:t>Add Title 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04BD1D-781E-E27B-949C-49484EB0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8743" y="2090054"/>
            <a:ext cx="8034492" cy="4093447"/>
          </a:xfrm>
        </p:spPr>
        <p:txBody>
          <a:bodyPr>
            <a:noAutofit/>
          </a:bodyPr>
          <a:lstStyle>
            <a:lvl1pPr marL="274320" indent="-274320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 here</a:t>
            </a:r>
          </a:p>
        </p:txBody>
      </p:sp>
      <p:cxnSp>
        <p:nvCxnSpPr>
          <p:cNvPr id="13" name="Straight Connector 12" title="Verticle Rule Line">
            <a:extLst>
              <a:ext uri="{FF2B5EF4-FFF2-40B4-BE49-F238E27FC236}">
                <a16:creationId xmlns:a16="http://schemas.microsoft.com/office/drawing/2014/main" id="{CE266693-B86C-0A7F-4122-5AFA50286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792905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/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F6AE-149E-CEA7-AE00-D115EB234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865" y="214692"/>
            <a:ext cx="3713700" cy="12459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="1" cap="all" baseline="0"/>
            </a:lvl1pPr>
          </a:lstStyle>
          <a:p>
            <a:r>
              <a:rPr lang="en-US" dirty="0"/>
              <a:t>Add Title 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04BD1D-781E-E27B-949C-49484EB07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288" y="2059910"/>
            <a:ext cx="4072934" cy="11254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  <a:defRPr sz="2400" u="sng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13" name="Straight Connector 12" title="Verticle Rule Line">
            <a:extLst>
              <a:ext uri="{FF2B5EF4-FFF2-40B4-BE49-F238E27FC236}">
                <a16:creationId xmlns:a16="http://schemas.microsoft.com/office/drawing/2014/main" id="{CE266693-B86C-0A7F-4122-5AFA50286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3219" y="1792905"/>
            <a:ext cx="1253208" cy="0"/>
          </a:xfrm>
          <a:prstGeom prst="line">
            <a:avLst/>
          </a:prstGeom>
          <a:ln w="762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AD9E8-14E8-2D94-11D7-64806DB7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722167-2F12-D034-503E-17517FE0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/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 descr="Circle with left arrow with solid fill">
            <a:hlinkClick r:id="rId2"/>
            <a:extLst>
              <a:ext uri="{FF2B5EF4-FFF2-40B4-BE49-F238E27FC236}">
                <a16:creationId xmlns:a16="http://schemas.microsoft.com/office/drawing/2014/main" id="{D888B852-56B6-C839-5CBD-590D6856CF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192428" y="2103070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44999A-DAD5-F853-1F66-4F461193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5" y="6183501"/>
            <a:ext cx="3161040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A5DA8F-E966-3396-E829-59C248D6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69" y="6183501"/>
            <a:ext cx="2593316" cy="365125"/>
          </a:xfrm>
        </p:spPr>
        <p:txBody>
          <a:bodyPr lIns="0" tIns="0" rIns="0"/>
          <a:lstStyle>
            <a:lvl1pPr>
              <a:defRPr sz="1000" cap="all" baseline="0"/>
            </a:lvl1pPr>
          </a:lstStyle>
          <a:p>
            <a:r>
              <a:rPr lang="en-US" dirty="0"/>
              <a:t>Page 0</a:t>
            </a:r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50000"/>
              </a:schemeClr>
            </a:gs>
            <a:gs pos="100000">
              <a:schemeClr val="accent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lorfulness, purple, magenta, violet&#10;&#10;Description automatically generated">
            <a:extLst>
              <a:ext uri="{FF2B5EF4-FFF2-40B4-BE49-F238E27FC236}">
                <a16:creationId xmlns:a16="http://schemas.microsoft.com/office/drawing/2014/main" id="{21C67B27-3DCB-A612-1630-DEAAA09B8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9871A-9A2C-2E6F-0221-5C00575E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15982-9619-48E7-255C-DAB69168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CA30-D605-A6EE-40D5-0F18CC14B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005CC9-ACBC-4F41-893C-06CDEFA85144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EE9BE-1334-B164-BD91-65446700A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21F1D-6897-D2A8-3BF8-B5672CDF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D6F5BC-20F0-430F-85EA-3DE30F119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3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1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7D9F2-A91F-0209-E0B9-DB9D60350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549E10-99D1-8112-5493-12BCEB337E41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549E10-99D1-8112-5493-12BCEB337E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110BC5-5172-302C-A61C-325FF45FB740}"/>
              </a:ext>
            </a:extLst>
          </p:cNvPr>
          <p:cNvSpPr txBox="1"/>
          <p:nvPr/>
        </p:nvSpPr>
        <p:spPr>
          <a:xfrm>
            <a:off x="1594401" y="728741"/>
            <a:ext cx="8607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latin typeface="Kruti"/>
              </a:rPr>
              <a:t>कैलकुलस</a:t>
            </a:r>
            <a:r>
              <a:rPr lang="hi-IN" sz="3600" dirty="0">
                <a:solidFill>
                  <a:schemeClr val="bg1"/>
                </a:solidFill>
              </a:rPr>
              <a:t> के शिक्षण और अधिगम के लिए</a:t>
            </a:r>
          </a:p>
          <a:p>
            <a:r>
              <a:rPr lang="hi-IN" sz="3600" dirty="0">
                <a:solidFill>
                  <a:schemeClr val="bg1"/>
                </a:solidFill>
              </a:rPr>
              <a:t>ई-सामग्री का विकास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2BB46-A6CC-D34C-F634-AB40A692A147}"/>
              </a:ext>
            </a:extLst>
          </p:cNvPr>
          <p:cNvSpPr txBox="1"/>
          <p:nvPr/>
        </p:nvSpPr>
        <p:spPr>
          <a:xfrm>
            <a:off x="705381" y="2896671"/>
            <a:ext cx="1742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hi-IN" sz="3200" dirty="0">
                <a:solidFill>
                  <a:srgbClr val="00FF00"/>
                </a:solidFill>
              </a:rPr>
              <a:t>नमस्ते</a:t>
            </a:r>
            <a:endParaRPr lang="en-IN" sz="3200" dirty="0">
              <a:solidFill>
                <a:srgbClr val="00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D6BA1-3771-58BB-E8B5-27D7C4D936B6}"/>
              </a:ext>
            </a:extLst>
          </p:cNvPr>
          <p:cNvSpPr txBox="1"/>
          <p:nvPr/>
        </p:nvSpPr>
        <p:spPr>
          <a:xfrm>
            <a:off x="993768" y="3742168"/>
            <a:ext cx="10540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>
                <a:solidFill>
                  <a:srgbClr val="FFFF00"/>
                </a:solidFill>
              </a:rPr>
              <a:t>इस अवसर देने के लिए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hi-IN" sz="3200" dirty="0">
                <a:solidFill>
                  <a:srgbClr val="FFFF00"/>
                </a:solidFill>
              </a:rPr>
              <a:t>मैं सीआईईटी 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hi-IN" sz="3200" dirty="0">
                <a:solidFill>
                  <a:srgbClr val="FFFF00"/>
                </a:solidFill>
              </a:rPr>
              <a:t> एनसीईआरटी के प्रति अपना हार्दिक आभार व्यक्त करता हूं।</a:t>
            </a:r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5F5CF-FA32-7297-5C6F-EC7422A50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855" y="4819386"/>
            <a:ext cx="324335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B858-8CE0-8121-BCF6-85772058E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08E916D-2EA4-89E4-0674-C4971BBC6252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08E916D-2EA4-89E4-0674-C4971BBC62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DE00FE4-FDE2-A75F-8076-645101417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66" y="492370"/>
            <a:ext cx="11451321" cy="60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5255-49A9-0570-716B-EF72191F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1270D53-27D2-764F-DBC8-073256DE48EC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1270D53-27D2-764F-DBC8-073256DE4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6C1172F-D0D3-5CCA-30A1-6C94DB90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75" y="326483"/>
            <a:ext cx="6277749" cy="62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0364F-55FB-5FD5-A90A-D688D7CF7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29C800-A389-EAB1-B70E-0985394382A9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29C800-A389-EAB1-B70E-0985394382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0CB60F-7408-5E43-71A3-C34EF6C5D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5" y="211908"/>
            <a:ext cx="6682154" cy="64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5F12-A0AB-AD22-47F7-BF205319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158250-2685-EF35-1DFF-A7DF77A602E3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158250-2685-EF35-1DFF-A7DF77A602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C7DC843-66FC-C7A1-D31E-5AA90AF35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02" y="516905"/>
            <a:ext cx="5438116" cy="58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5E60-FFCC-EDFB-54B5-B4A19FCC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D8839A-EE07-4924-EE68-CE5EF98D13FC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D8839A-EE07-4924-EE68-CE5EF98D13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62A049B-4957-46DF-2E67-7D1D032E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60" y="755225"/>
            <a:ext cx="6035538" cy="53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9B99A-02B5-BB6E-51A7-B86EC9AB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30D100-8FCD-A6C0-C88A-9C86941BFEA2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30D100-8FCD-A6C0-C88A-9C86941BF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0420C8-9EC5-8AC0-420D-194A4045C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367" y="680472"/>
            <a:ext cx="7634800" cy="54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8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70641-0767-D32E-040B-2A75301A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5285CC-3810-8B40-92BF-12723F3DB9A5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5285CC-3810-8B40-92BF-12723F3DB9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33D7169-407C-2351-1038-00256CADFE7F}"/>
              </a:ext>
            </a:extLst>
          </p:cNvPr>
          <p:cNvSpPr/>
          <p:nvPr/>
        </p:nvSpPr>
        <p:spPr>
          <a:xfrm rot="20124059">
            <a:off x="4666762" y="2967335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652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7CB135-F2A9-7635-3F8A-440350299467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7CB135-F2A9-7635-3F8A-4403502994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720" y="1301123"/>
                <a:ext cx="1449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E57210-B1BA-A437-BD39-799D997E81D0}"/>
                  </a:ext>
                </a:extLst>
              </p14:cNvPr>
              <p14:cNvContentPartPr/>
              <p14:nvPr/>
            </p14:nvContentPartPr>
            <p14:xfrm>
              <a:off x="3136680" y="1293923"/>
              <a:ext cx="288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E57210-B1BA-A437-BD39-799D997E81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3680" y="1230923"/>
                <a:ext cx="12852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71293ED-E874-D48E-1847-DC9A05004C91}"/>
              </a:ext>
            </a:extLst>
          </p:cNvPr>
          <p:cNvSpPr/>
          <p:nvPr/>
        </p:nvSpPr>
        <p:spPr>
          <a:xfrm>
            <a:off x="534912" y="422283"/>
            <a:ext cx="105031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गणित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के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शिक्षण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और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अधिगम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के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लिए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ई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-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सामग्री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का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Baloo"/>
              </a:rPr>
              <a:t> </a:t>
            </a:r>
            <a:r>
              <a:rPr lang="hi-I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 Unicode MS"/>
              </a:rPr>
              <a:t>विकास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84FA72-C36F-1367-F82A-852ADE757065}"/>
              </a:ext>
            </a:extLst>
          </p:cNvPr>
          <p:cNvSpPr txBox="1"/>
          <p:nvPr/>
        </p:nvSpPr>
        <p:spPr>
          <a:xfrm>
            <a:off x="1587554" y="1842871"/>
            <a:ext cx="90168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>
                <a:solidFill>
                  <a:schemeClr val="bg1"/>
                </a:solidFill>
              </a:rPr>
              <a:t>कैलकुलस के शिक्षण और अधिगम के लिए</a:t>
            </a:r>
          </a:p>
          <a:p>
            <a:r>
              <a:rPr lang="hi-IN" sz="3200" dirty="0">
                <a:solidFill>
                  <a:schemeClr val="bg1"/>
                </a:solidFill>
              </a:rPr>
              <a:t>ई-सामग्री का विकास</a:t>
            </a:r>
            <a:endParaRPr lang="hi-IN" sz="5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1A700-884A-2781-40AF-E267C7447FEF}"/>
              </a:ext>
            </a:extLst>
          </p:cNvPr>
          <p:cNvSpPr txBox="1"/>
          <p:nvPr/>
        </p:nvSpPr>
        <p:spPr>
          <a:xfrm>
            <a:off x="4968825" y="1111717"/>
            <a:ext cx="1635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dirty="0">
                <a:solidFill>
                  <a:srgbClr val="00FF00"/>
                </a:solidFill>
              </a:rPr>
              <a:t>दिन 5</a:t>
            </a:r>
            <a:endParaRPr lang="en-IN" sz="3200" b="1" dirty="0">
              <a:solidFill>
                <a:srgbClr val="00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57181-2296-18DD-4152-78D70DF96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96" y="3468677"/>
            <a:ext cx="957155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100000">
              <a:schemeClr val="accent5"/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883C2-52C4-4C1E-E925-3B34EA463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684ADA8-0329-4470-F243-657D9627C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63" y="3598905"/>
            <a:ext cx="65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84308-185F-0AA1-487C-06B0AADCFF3A}"/>
              </a:ext>
            </a:extLst>
          </p:cNvPr>
          <p:cNvSpPr txBox="1"/>
          <p:nvPr/>
        </p:nvSpPr>
        <p:spPr>
          <a:xfrm>
            <a:off x="1458936" y="1336747"/>
            <a:ext cx="927412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dirty="0">
                <a:solidFill>
                  <a:srgbClr val="362795"/>
                </a:solidFill>
              </a:rPr>
              <a:t>जियोजेब्रा एक बहुमुखी उपकरण है जो ज्यामिति, </a:t>
            </a:r>
          </a:p>
          <a:p>
            <a:r>
              <a:rPr lang="hi-IN" sz="3200" b="1" dirty="0">
                <a:solidFill>
                  <a:srgbClr val="362795"/>
                </a:solidFill>
              </a:rPr>
              <a:t>बीजगणित, कैलकुलस और</a:t>
            </a:r>
          </a:p>
          <a:p>
            <a:r>
              <a:rPr lang="hi-IN" sz="3200" b="1" dirty="0">
                <a:solidFill>
                  <a:srgbClr val="362795"/>
                </a:solidFill>
              </a:rPr>
              <a:t>अन्य गणितीय अवधारणाओं को एक ही मंच पर जोड़ता है। </a:t>
            </a:r>
          </a:p>
          <a:p>
            <a:r>
              <a:rPr lang="hi-IN" sz="3200" b="1" dirty="0">
                <a:solidFill>
                  <a:srgbClr val="362795"/>
                </a:solidFill>
              </a:rPr>
              <a:t>यह उपयोगकर्ताओं को गणितीय अवधारणाओं का </a:t>
            </a:r>
          </a:p>
          <a:p>
            <a:r>
              <a:rPr lang="hi-IN" sz="3200" b="1" dirty="0">
                <a:solidFill>
                  <a:srgbClr val="362795"/>
                </a:solidFill>
              </a:rPr>
              <a:t>गतिशील प्रतिनिधित्व </a:t>
            </a:r>
            <a:r>
              <a:rPr lang="en-US" sz="3200" b="1" dirty="0">
                <a:solidFill>
                  <a:srgbClr val="362795"/>
                </a:solidFill>
              </a:rPr>
              <a:t>(dynamic representations)</a:t>
            </a:r>
            <a:endParaRPr lang="hi-IN" sz="3200" b="1" dirty="0">
              <a:solidFill>
                <a:srgbClr val="362795"/>
              </a:solidFill>
            </a:endParaRPr>
          </a:p>
          <a:p>
            <a:r>
              <a:rPr lang="hi-IN" sz="3200" b="1" dirty="0">
                <a:solidFill>
                  <a:srgbClr val="362795"/>
                </a:solidFill>
              </a:rPr>
              <a:t>बनाने की अनुमति देता है, जिससे यह </a:t>
            </a:r>
          </a:p>
          <a:p>
            <a:r>
              <a:rPr lang="hi-IN" sz="3200" b="1" dirty="0">
                <a:solidFill>
                  <a:srgbClr val="362795"/>
                </a:solidFill>
              </a:rPr>
              <a:t>शिक्षण और सीखने दोनों के लिए </a:t>
            </a:r>
          </a:p>
          <a:p>
            <a:r>
              <a:rPr lang="hi-IN" sz="3200" b="1" dirty="0">
                <a:solidFill>
                  <a:srgbClr val="362795"/>
                </a:solidFill>
              </a:rPr>
              <a:t>उपयोगी हो जाता है।</a:t>
            </a:r>
            <a:endParaRPr lang="en-US" sz="3200" b="1" dirty="0">
              <a:solidFill>
                <a:srgbClr val="362795"/>
              </a:solidFill>
            </a:endParaRPr>
          </a:p>
          <a:p>
            <a:r>
              <a:rPr lang="hi-IN" sz="3200" b="1" dirty="0">
                <a:solidFill>
                  <a:srgbClr val="362795"/>
                </a:solidFill>
              </a:rPr>
              <a:t>जियोजेब्रा एक निःशुल्क और मुक्त स्रोत उपकरण</a:t>
            </a:r>
            <a:r>
              <a:rPr lang="en-US" sz="3200" b="1" dirty="0">
                <a:solidFill>
                  <a:srgbClr val="362795"/>
                </a:solidFill>
              </a:rPr>
              <a:t> </a:t>
            </a:r>
            <a:r>
              <a:rPr lang="hi-IN" sz="3200" b="1" dirty="0">
                <a:solidFill>
                  <a:srgbClr val="362795"/>
                </a:solidFill>
              </a:rPr>
              <a:t>है। </a:t>
            </a:r>
            <a:r>
              <a:rPr lang="en-US" sz="3200" b="1" dirty="0">
                <a:solidFill>
                  <a:srgbClr val="362795"/>
                </a:solidFill>
              </a:rPr>
              <a:t> </a:t>
            </a:r>
            <a:endParaRPr lang="en-IN" sz="3200" b="1" dirty="0">
              <a:solidFill>
                <a:srgbClr val="36279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05803-3FC9-CDDF-C6F7-397015138D07}"/>
              </a:ext>
            </a:extLst>
          </p:cNvPr>
          <p:cNvSpPr txBox="1"/>
          <p:nvPr/>
        </p:nvSpPr>
        <p:spPr>
          <a:xfrm>
            <a:off x="1304778" y="427278"/>
            <a:ext cx="4181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dirty="0">
                <a:solidFill>
                  <a:srgbClr val="FF0000"/>
                </a:solidFill>
              </a:rPr>
              <a:t>जियोजेब्रा क्यों</a:t>
            </a:r>
            <a:r>
              <a:rPr lang="en-US" sz="3600" b="1" dirty="0">
                <a:solidFill>
                  <a:srgbClr val="FF0000"/>
                </a:solidFill>
              </a:rPr>
              <a:t>  ???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BF1A0-909C-9CFA-E9AC-B8BB694E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E01CE7-2367-8958-B014-A94AC7D1A23C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E01CE7-2367-8958-B014-A94AC7D1A2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5EE6496-3700-04AA-9726-D6D992DE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08" y="1730327"/>
            <a:ext cx="9890086" cy="460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2BE77-1C27-6E2F-38D4-A496E3B85CF8}"/>
              </a:ext>
            </a:extLst>
          </p:cNvPr>
          <p:cNvSpPr txBox="1"/>
          <p:nvPr/>
        </p:nvSpPr>
        <p:spPr>
          <a:xfrm>
            <a:off x="676128" y="215079"/>
            <a:ext cx="7651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>
                <a:solidFill>
                  <a:srgbClr val="FFFF00"/>
                </a:solidFill>
              </a:rPr>
              <a:t>नियमित बहुभुज के क्षेत्रफल के सीमित मामले के रूप में वृत्त का क्षेत्रफल</a:t>
            </a:r>
            <a:endParaRPr lang="en-IN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E3C53-3E49-1213-34EB-C2C5158B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4AF9A7D-35C4-AF33-F81D-04C2913C0D7E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4AF9A7D-35C4-AF33-F81D-04C2913C0D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C963A6-63B0-CD7F-4EFE-91270AEA6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60" y="971696"/>
            <a:ext cx="10306050" cy="55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8FD87-8D24-501C-CC8F-742231D8740A}"/>
              </a:ext>
            </a:extLst>
          </p:cNvPr>
          <p:cNvSpPr txBox="1"/>
          <p:nvPr/>
        </p:nvSpPr>
        <p:spPr>
          <a:xfrm>
            <a:off x="2711547" y="1498601"/>
            <a:ext cx="5335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b="1" dirty="0">
                <a:solidFill>
                  <a:srgbClr val="FF0000"/>
                </a:solidFill>
              </a:rPr>
              <a:t>जैसे ही </a:t>
            </a:r>
            <a:r>
              <a:rPr lang="en-IN" b="1" dirty="0">
                <a:solidFill>
                  <a:srgbClr val="FF0000"/>
                </a:solidFill>
              </a:rPr>
              <a:t>x, </a:t>
            </a:r>
            <a:r>
              <a:rPr lang="en-IN" b="1" dirty="0">
                <a:solidFill>
                  <a:srgbClr val="FF0000"/>
                </a:solidFill>
                <a:latin typeface="Arial Black" panose="020B0A04020102020204" pitchFamily="34" charset="0"/>
              </a:rPr>
              <a:t>0 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hi-IN" b="1" dirty="0">
                <a:solidFill>
                  <a:srgbClr val="FF0000"/>
                </a:solidFill>
              </a:rPr>
              <a:t>की ओर प्रवृत्त होता है, तब </a:t>
            </a:r>
            <a:r>
              <a:rPr lang="en-IN" b="1" dirty="0" err="1">
                <a:solidFill>
                  <a:srgbClr val="FF0000"/>
                </a:solidFill>
              </a:rPr>
              <a:t>sinx</a:t>
            </a:r>
            <a:r>
              <a:rPr lang="en-IN" b="1" dirty="0">
                <a:solidFill>
                  <a:srgbClr val="FF0000"/>
                </a:solidFill>
              </a:rPr>
              <a:t>  </a:t>
            </a:r>
            <a:r>
              <a:rPr lang="hi-IN" b="1" dirty="0">
                <a:solidFill>
                  <a:srgbClr val="FF0000"/>
                </a:solidFill>
              </a:rPr>
              <a:t>और </a:t>
            </a:r>
            <a:r>
              <a:rPr lang="en-IN" b="1" dirty="0">
                <a:solidFill>
                  <a:srgbClr val="FF0000"/>
                </a:solidFill>
              </a:rPr>
              <a:t>x </a:t>
            </a:r>
            <a:r>
              <a:rPr lang="hi-IN" b="1" dirty="0">
                <a:solidFill>
                  <a:srgbClr val="FF0000"/>
                </a:solidFill>
              </a:rPr>
              <a:t>फलन संपाती होते हैं, तब </a:t>
            </a:r>
            <a:r>
              <a:rPr lang="en-IN" b="1" dirty="0" err="1">
                <a:solidFill>
                  <a:srgbClr val="FF0000"/>
                </a:solidFill>
              </a:rPr>
              <a:t>sinx</a:t>
            </a:r>
            <a:r>
              <a:rPr lang="en-IN" b="1" dirty="0">
                <a:solidFill>
                  <a:srgbClr val="FF0000"/>
                </a:solidFill>
              </a:rPr>
              <a:t>/x,  1 </a:t>
            </a:r>
            <a:r>
              <a:rPr lang="hi-IN" b="1" dirty="0">
                <a:solidFill>
                  <a:srgbClr val="FF0000"/>
                </a:solidFill>
              </a:rPr>
              <a:t>की ओर प्रवृत्त होता है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1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86F35-32F2-5315-6D46-3D276C15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E4DB98A-E2B7-ABDB-CCB5-EC9627E48B30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E4DB98A-E2B7-ABDB-CCB5-EC9627E48B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BAD3C80-9CD7-8961-9CED-EF26CFCF5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" y="896815"/>
            <a:ext cx="11155681" cy="5064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8B9D8-F8DC-A1CE-CBBF-23EE09C04B45}"/>
              </a:ext>
            </a:extLst>
          </p:cNvPr>
          <p:cNvSpPr txBox="1"/>
          <p:nvPr/>
        </p:nvSpPr>
        <p:spPr>
          <a:xfrm>
            <a:off x="801360" y="315717"/>
            <a:ext cx="9904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 b="1" dirty="0">
                <a:solidFill>
                  <a:srgbClr val="FFFF00"/>
                </a:solidFill>
              </a:rPr>
              <a:t>जैसे </a:t>
            </a:r>
            <a:r>
              <a:rPr lang="en-IN" sz="2400" b="1" dirty="0">
                <a:solidFill>
                  <a:srgbClr val="FFFF00"/>
                </a:solidFill>
              </a:rPr>
              <a:t>x ,</a:t>
            </a:r>
            <a:r>
              <a:rPr lang="en-IN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0</a:t>
            </a:r>
            <a:r>
              <a:rPr lang="en-IN" sz="2400" b="1" dirty="0">
                <a:solidFill>
                  <a:srgbClr val="FFFF00"/>
                </a:solidFill>
              </a:rPr>
              <a:t> </a:t>
            </a:r>
            <a:r>
              <a:rPr lang="hi-IN" sz="2400" b="1" dirty="0">
                <a:solidFill>
                  <a:srgbClr val="FFFF00"/>
                </a:solidFill>
              </a:rPr>
              <a:t>की ओर बढ़ता है तो </a:t>
            </a:r>
            <a:r>
              <a:rPr lang="en-IN" sz="2400" b="1" dirty="0">
                <a:solidFill>
                  <a:srgbClr val="FFFF00"/>
                </a:solidFill>
              </a:rPr>
              <a:t>f(x),  x </a:t>
            </a:r>
            <a:r>
              <a:rPr lang="hi-IN" sz="2400" b="1" dirty="0">
                <a:solidFill>
                  <a:srgbClr val="FFFF00"/>
                </a:solidFill>
              </a:rPr>
              <a:t>के दोनों ओर से 1 की ओर बढ़ता है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C0F27-14BF-52B6-C037-255FCB6D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EAC1BE-52BC-FBD9-450F-F400FC007993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EAC1BE-52BC-FBD9-450F-F400FC0079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AC53A25-CAB8-8010-0061-713DFF68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70" y="636782"/>
            <a:ext cx="5392630" cy="3384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669C8-9D3F-0A90-CDB6-69FE690B4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485" y="2445434"/>
            <a:ext cx="5430912" cy="36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C68A-16A8-BD0E-9DC2-665AAFAC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11B5D8-766A-CEF4-0CC0-A1A6F36D70B1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11B5D8-766A-CEF4-0CC0-A1A6F36D70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5B74957-5125-53D0-245B-BF64ACBE0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22" y="1179052"/>
            <a:ext cx="4972050" cy="431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802E3-2FEE-A6EE-8309-53D943D52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79052"/>
            <a:ext cx="52482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41E3-9CFA-818E-D26F-7C8D1EC0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5CFE09-6E78-01EF-6F2F-C94CB409947E}"/>
                  </a:ext>
                </a:extLst>
              </p14:cNvPr>
              <p14:cNvContentPartPr/>
              <p14:nvPr/>
            </p14:nvContentPartPr>
            <p14:xfrm>
              <a:off x="801360" y="1364123"/>
              <a:ext cx="132336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5CFE09-6E78-01EF-6F2F-C94CB4099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43" y="1301123"/>
                <a:ext cx="1449034" cy="154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42428E6-41A3-C92E-9C16-199048946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40" y="878278"/>
            <a:ext cx="5248359" cy="461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39BC6-4941-FB1D-375A-34AE6DE91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593" y="878278"/>
            <a:ext cx="5248358" cy="4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63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D4D0E9"/>
      </a:accent2>
      <a:accent3>
        <a:srgbClr val="0070C0"/>
      </a:accent3>
      <a:accent4>
        <a:srgbClr val="FFC000"/>
      </a:accent4>
      <a:accent5>
        <a:srgbClr val="362795"/>
      </a:accent5>
      <a:accent6>
        <a:srgbClr val="70AD47"/>
      </a:accent6>
      <a:hlink>
        <a:srgbClr val="85DFFF"/>
      </a:hlink>
      <a:folHlink>
        <a:srgbClr val="00B0F0"/>
      </a:folHlink>
    </a:clrScheme>
    <a:fontScheme name="Custom 61">
      <a:majorFont>
        <a:latin typeface="Batang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175639_Win32_SL_V3" id="{E3BABE8A-5E36-4CEB-8367-07951D61F935}" vid="{CBF2C544-30BB-46F6-928C-1C11FB799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9EF8B-F994-4519-B48E-10C452FEA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2B3A36-3019-4E93-B322-5E261AC5876F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schemas.openxmlformats.org/package/2006/metadata/core-properties"/>
    <ds:schemaRef ds:uri="71af3243-3dd4-4a8d-8c0d-dd76da1f02a5"/>
    <ds:schemaRef ds:uri="230e9df3-be65-4c73-a93b-d1236ebd677e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1C2A15-7366-43A1-B7CD-9C6962E5A87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Batang</vt:lpstr>
      <vt:lpstr>Arial</vt:lpstr>
      <vt:lpstr>Arial Black</vt:lpstr>
      <vt:lpstr>Calibri</vt:lpstr>
      <vt:lpstr>Corbel</vt:lpstr>
      <vt:lpstr>Kruti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2023-07-17T18:59:19Z</dcterms:created>
  <dcterms:modified xsi:type="dcterms:W3CDTF">2024-03-01T08:57:03Z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